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256" r:id="rId3"/>
    <p:sldId id="265" r:id="rId4"/>
    <p:sldId id="266" r:id="rId5"/>
    <p:sldId id="267" r:id="rId6"/>
    <p:sldId id="269" r:id="rId7"/>
    <p:sldId id="270" r:id="rId8"/>
    <p:sldId id="271" r:id="rId9"/>
    <p:sldId id="272" r:id="rId10"/>
    <p:sldId id="273" r:id="rId11"/>
    <p:sldId id="276" r:id="rId12"/>
    <p:sldId id="274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6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8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howGuides="1">
      <p:cViewPr varScale="1">
        <p:scale>
          <a:sx n="86" d="100"/>
          <a:sy n="86" d="100"/>
        </p:scale>
        <p:origin x="-99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27/8/13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27/8/13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8" y="533401"/>
            <a:ext cx="3772883" cy="2514601"/>
          </a:xfrm>
        </p:spPr>
        <p:txBody>
          <a:bodyPr>
            <a:normAutofit/>
          </a:bodyPr>
          <a:lstStyle>
            <a:lvl1pPr>
              <a:defRPr sz="405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8" y="3403600"/>
            <a:ext cx="3772883" cy="1397000"/>
          </a:xfrm>
        </p:spPr>
        <p:txBody>
          <a:bodyPr>
            <a:normAutofit/>
          </a:bodyPr>
          <a:lstStyle>
            <a:lvl1pPr marL="0" indent="0" algn="l">
              <a:spcBef>
                <a:spcPts val="45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27/8/13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27/8/13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771" y="533400"/>
            <a:ext cx="17721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9118" y="533400"/>
            <a:ext cx="560215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27/8/13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27/8/13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9" y="533400"/>
            <a:ext cx="6516797" cy="2286000"/>
          </a:xfrm>
        </p:spPr>
        <p:txBody>
          <a:bodyPr anchor="b">
            <a:normAutofit/>
          </a:bodyPr>
          <a:lstStyle>
            <a:lvl1pPr algn="l">
              <a:defRPr sz="4051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9" y="3124200"/>
            <a:ext cx="6516797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45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27/8/13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9117" y="1828800"/>
            <a:ext cx="3189801" cy="41910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9516" y="1828800"/>
            <a:ext cx="3189801" cy="41910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27/8/13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8" y="1828800"/>
            <a:ext cx="3189801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118" y="2590800"/>
            <a:ext cx="3189801" cy="34290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26114" y="1828800"/>
            <a:ext cx="3189801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26114" y="2590800"/>
            <a:ext cx="3189801" cy="34290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27/8/13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27/8/13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27/8/13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8" y="533400"/>
            <a:ext cx="3086904" cy="1524000"/>
          </a:xfrm>
        </p:spPr>
        <p:txBody>
          <a:bodyPr anchor="b">
            <a:normAutofit/>
          </a:bodyPr>
          <a:lstStyle>
            <a:lvl1pPr algn="l">
              <a:defRPr sz="2701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506" y="533400"/>
            <a:ext cx="4401696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2209800"/>
            <a:ext cx="3086904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450"/>
              </a:spcBef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27/8/13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8" y="533400"/>
            <a:ext cx="3086904" cy="1524000"/>
          </a:xfrm>
        </p:spPr>
        <p:txBody>
          <a:bodyPr anchor="b">
            <a:noAutofit/>
          </a:bodyPr>
          <a:lstStyle>
            <a:lvl1pPr algn="l">
              <a:defRPr sz="2701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00505" y="533400"/>
            <a:ext cx="4336259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2209800"/>
            <a:ext cx="3086904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450"/>
              </a:spcBef>
              <a:buNone/>
              <a:defRPr sz="13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9117" y="533400"/>
            <a:ext cx="651679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1828800"/>
            <a:ext cx="6516798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00813" y="6155268"/>
            <a:ext cx="1028968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/>
              <a:pPr/>
              <a:t>27/8/13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9118" y="6155268"/>
            <a:ext cx="424092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1276" y="6155268"/>
            <a:ext cx="91463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983" rtl="0" eaLnBrk="1" latinLnBrk="0" hangingPunct="1">
        <a:lnSpc>
          <a:spcPct val="80000"/>
        </a:lnSpc>
        <a:spcBef>
          <a:spcPct val="0"/>
        </a:spcBef>
        <a:buNone/>
        <a:defRPr sz="2701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05795" indent="-171496" algn="l" defTabSz="685983" rtl="0" eaLnBrk="1" latinLnBrk="0" hangingPunct="1">
        <a:lnSpc>
          <a:spcPct val="90000"/>
        </a:lnSpc>
        <a:spcBef>
          <a:spcPts val="13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45889" indent="-171496" algn="l" defTabSz="685983" rtl="0" eaLnBrk="1" latinLnBrk="0" hangingPunct="1">
        <a:lnSpc>
          <a:spcPct val="90000"/>
        </a:lnSpc>
        <a:spcBef>
          <a:spcPts val="7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83085" indent="-137197" algn="l" defTabSz="685983" rtl="0" eaLnBrk="1" latinLnBrk="0" hangingPunct="1">
        <a:lnSpc>
          <a:spcPct val="90000"/>
        </a:lnSpc>
        <a:spcBef>
          <a:spcPts val="4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282" indent="-137197" algn="l" defTabSz="685983" rtl="0" eaLnBrk="1" latinLnBrk="0" hangingPunct="1">
        <a:lnSpc>
          <a:spcPct val="90000"/>
        </a:lnSpc>
        <a:spcBef>
          <a:spcPts val="4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823179" indent="-102897" algn="l" defTabSz="685983" rtl="0" eaLnBrk="1" latinLnBrk="0" hangingPunct="1">
        <a:lnSpc>
          <a:spcPct val="90000"/>
        </a:lnSpc>
        <a:spcBef>
          <a:spcPts val="4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926077" indent="-102897" algn="l" defTabSz="685983" rtl="0" eaLnBrk="1" latinLnBrk="0" hangingPunct="1">
        <a:spcBef>
          <a:spcPts val="450"/>
        </a:spcBef>
        <a:buSzPct val="80000"/>
        <a:buFont typeface="Arial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028974" indent="-102897" algn="l" defTabSz="685983" rtl="0" eaLnBrk="1" latinLnBrk="0" hangingPunct="1">
        <a:spcBef>
          <a:spcPts val="450"/>
        </a:spcBef>
        <a:buSzPct val="80000"/>
        <a:buFont typeface="Arial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131872" indent="-102897" algn="l" defTabSz="685983" rtl="0" eaLnBrk="1" latinLnBrk="0" hangingPunct="1">
        <a:spcBef>
          <a:spcPts val="450"/>
        </a:spcBef>
        <a:buSzPct val="80000"/>
        <a:buFont typeface="Arial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234769" indent="-102897" algn="l" defTabSz="685983" rtl="0" eaLnBrk="1" latinLnBrk="0" hangingPunct="1">
        <a:spcBef>
          <a:spcPts val="450"/>
        </a:spcBef>
        <a:buSzPct val="80000"/>
        <a:buFont typeface="Arial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microsoft.com/office/2007/relationships/hdphoto" Target="../media/hdphoto3.wdp"/><Relationship Id="rId13" Type="http://schemas.openxmlformats.org/officeDocument/2006/relationships/image" Target="../media/image13.png"/><Relationship Id="rId1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9" Type="http://schemas.openxmlformats.org/officeDocument/2006/relationships/image" Target="../media/image10.png"/><Relationship Id="rId10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>
                <a:latin typeface="Helvetica"/>
                <a:cs typeface="Helvetica"/>
              </a:rPr>
              <a:t>WiRED</a:t>
            </a:r>
            <a:endParaRPr lang="en-US" sz="48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Home Automation for IR Appliances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WiRED</a:t>
            </a:r>
            <a:r>
              <a:rPr lang="en-US" dirty="0" smtClean="0"/>
              <a:t> Device Prototype</a:t>
            </a:r>
            <a:endParaRPr lang="en-US" dirty="0"/>
          </a:p>
        </p:txBody>
      </p:sp>
      <p:pic>
        <p:nvPicPr>
          <p:cNvPr id="7" name="Picture 6" descr="457341_576760025707671_1606132807_o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71094" l="2344" r="58105">
                        <a14:foregroundMark x1="31348" y1="25130" x2="31348" y2="25130"/>
                        <a14:foregroundMark x1="32324" y1="28776" x2="32324" y2="28776"/>
                        <a14:foregroundMark x1="26074" y1="27474" x2="26074" y2="27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614" b="26332"/>
          <a:stretch/>
        </p:blipFill>
        <p:spPr>
          <a:xfrm>
            <a:off x="2689364" y="1588555"/>
            <a:ext cx="2736304" cy="272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3808" y="458112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Low-cost (60 USD)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Small and Compact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876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Server and App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780928"/>
            <a:ext cx="2266456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04" y="1828800"/>
            <a:ext cx="4204931" cy="4191000"/>
          </a:xfrm>
        </p:spPr>
        <p:txBody>
          <a:bodyPr/>
          <a:lstStyle/>
          <a:p>
            <a:r>
              <a:rPr lang="en-US" dirty="0" smtClean="0"/>
              <a:t>Powerful highly multi-threaded server</a:t>
            </a:r>
          </a:p>
          <a:p>
            <a:r>
              <a:rPr lang="en-US" dirty="0" smtClean="0"/>
              <a:t>Makes use of the H2 Database Engine for SQL Database handling</a:t>
            </a:r>
          </a:p>
          <a:p>
            <a:r>
              <a:rPr lang="en-US" dirty="0" smtClean="0"/>
              <a:t>Concurrently handles communications with hardware, app, scheduling and web requests</a:t>
            </a:r>
          </a:p>
          <a:p>
            <a:r>
              <a:rPr lang="en-US" dirty="0" smtClean="0"/>
              <a:t>Makes use of Queues, Threads, Thread Pools and other data structures and techniques to ensure smooth operation</a:t>
            </a:r>
          </a:p>
          <a:p>
            <a:r>
              <a:rPr lang="en-US" dirty="0" smtClean="0"/>
              <a:t>Easy to use and portable single .jar file that is &lt; 12MB</a:t>
            </a:r>
          </a:p>
          <a:p>
            <a:r>
              <a:rPr lang="en-US" dirty="0" smtClean="0"/>
              <a:t>Full RESTful API Service</a:t>
            </a:r>
          </a:p>
          <a:p>
            <a:r>
              <a:rPr lang="en-US" dirty="0" smtClean="0"/>
              <a:t>Can even be easily deployed by a home user. Currently runs on Amazon Web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76872"/>
            <a:ext cx="2340000" cy="14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7" y="-302096"/>
            <a:ext cx="6516798" cy="1066800"/>
          </a:xfrm>
        </p:spPr>
        <p:txBody>
          <a:bodyPr/>
          <a:lstStyle/>
          <a:p>
            <a:pPr algn="ctr"/>
            <a:r>
              <a:rPr lang="en-US" dirty="0" smtClean="0"/>
              <a:t>App Home Page</a:t>
            </a:r>
            <a:endParaRPr lang="en-US" dirty="0"/>
          </a:p>
        </p:txBody>
      </p:sp>
      <p:pic>
        <p:nvPicPr>
          <p:cNvPr id="3" name="Picture 2" descr="IMG_03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124744"/>
            <a:ext cx="3456384" cy="5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8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7" y="-302096"/>
            <a:ext cx="6516798" cy="1066800"/>
          </a:xfrm>
        </p:spPr>
        <p:txBody>
          <a:bodyPr/>
          <a:lstStyle/>
          <a:p>
            <a:pPr algn="ctr"/>
            <a:r>
              <a:rPr lang="en-US" dirty="0" smtClean="0"/>
              <a:t>App Login Page</a:t>
            </a:r>
            <a:endParaRPr lang="en-US" dirty="0"/>
          </a:p>
        </p:txBody>
      </p:sp>
      <p:pic>
        <p:nvPicPr>
          <p:cNvPr id="4" name="Picture 3" descr="IMG_03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980728"/>
            <a:ext cx="3582144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4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7" y="-302096"/>
            <a:ext cx="6516798" cy="1066800"/>
          </a:xfrm>
        </p:spPr>
        <p:txBody>
          <a:bodyPr/>
          <a:lstStyle/>
          <a:p>
            <a:pPr algn="ctr"/>
            <a:r>
              <a:rPr lang="en-US" dirty="0" smtClean="0"/>
              <a:t>WiRED One-touch Configuration</a:t>
            </a:r>
            <a:endParaRPr lang="en-US" dirty="0"/>
          </a:p>
        </p:txBody>
      </p:sp>
      <p:pic>
        <p:nvPicPr>
          <p:cNvPr id="4" name="Picture 3" descr="IMG_03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96752"/>
            <a:ext cx="3246107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4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7" y="-302096"/>
            <a:ext cx="6516798" cy="1066800"/>
          </a:xfrm>
        </p:spPr>
        <p:txBody>
          <a:bodyPr/>
          <a:lstStyle/>
          <a:p>
            <a:pPr algn="ctr"/>
            <a:r>
              <a:rPr lang="en-US" dirty="0" smtClean="0"/>
              <a:t>All your IR Devices on the cloud</a:t>
            </a:r>
            <a:endParaRPr lang="en-US" dirty="0"/>
          </a:p>
        </p:txBody>
      </p:sp>
      <p:pic>
        <p:nvPicPr>
          <p:cNvPr id="3" name="Picture 2" descr="IMG_03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80728"/>
            <a:ext cx="3534139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7" y="-302096"/>
            <a:ext cx="6516798" cy="1066800"/>
          </a:xfrm>
        </p:spPr>
        <p:txBody>
          <a:bodyPr/>
          <a:lstStyle/>
          <a:p>
            <a:pPr algn="ctr"/>
            <a:r>
              <a:rPr lang="en-US" dirty="0" smtClean="0"/>
              <a:t>Manage your IR Commands</a:t>
            </a:r>
            <a:endParaRPr lang="en-US" dirty="0"/>
          </a:p>
        </p:txBody>
      </p:sp>
      <p:pic>
        <p:nvPicPr>
          <p:cNvPr id="4" name="Picture 3" descr="IMG_03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52736"/>
            <a:ext cx="345638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7" y="-302096"/>
            <a:ext cx="6516798" cy="1066800"/>
          </a:xfrm>
        </p:spPr>
        <p:txBody>
          <a:bodyPr/>
          <a:lstStyle/>
          <a:p>
            <a:pPr algn="ctr"/>
            <a:r>
              <a:rPr lang="en-US" dirty="0" smtClean="0"/>
              <a:t>Virtual Remote</a:t>
            </a:r>
            <a:endParaRPr lang="en-US" dirty="0"/>
          </a:p>
        </p:txBody>
      </p:sp>
      <p:pic>
        <p:nvPicPr>
          <p:cNvPr id="3" name="Picture 2" descr="IMG_03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052736"/>
            <a:ext cx="345638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8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7" y="-302096"/>
            <a:ext cx="6516798" cy="1066800"/>
          </a:xfrm>
        </p:spPr>
        <p:txBody>
          <a:bodyPr/>
          <a:lstStyle/>
          <a:p>
            <a:pPr algn="ctr"/>
            <a:r>
              <a:rPr lang="en-US" dirty="0" smtClean="0"/>
              <a:t>Scheduling</a:t>
            </a:r>
            <a:endParaRPr lang="en-US" dirty="0"/>
          </a:p>
        </p:txBody>
      </p:sp>
      <p:pic>
        <p:nvPicPr>
          <p:cNvPr id="4" name="Picture 3" descr="IMG_03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80728"/>
            <a:ext cx="3630149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TV remotes in common rooms</a:t>
            </a:r>
          </a:p>
          <a:p>
            <a:r>
              <a:rPr lang="en-US" dirty="0" smtClean="0"/>
              <a:t>Forget to switch on the DVR</a:t>
            </a:r>
          </a:p>
          <a:p>
            <a:r>
              <a:rPr lang="en-US" dirty="0" smtClean="0"/>
              <a:t>Return to a sweltering room on a hot day</a:t>
            </a:r>
          </a:p>
          <a:p>
            <a:r>
              <a:rPr lang="en-US" dirty="0" smtClean="0"/>
              <a:t>Busy school days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WiRED?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“Universal Remote” application</a:t>
            </a:r>
          </a:p>
          <a:p>
            <a:r>
              <a:rPr lang="en-US" dirty="0" smtClean="0"/>
              <a:t>Control over IR appliances from almost anywhere</a:t>
            </a:r>
          </a:p>
          <a:p>
            <a:r>
              <a:rPr lang="en-US" dirty="0" smtClean="0"/>
              <a:t>Proof of concept</a:t>
            </a:r>
          </a:p>
          <a:p>
            <a:pPr lvl="1"/>
            <a:r>
              <a:rPr lang="en-US" dirty="0" smtClean="0"/>
              <a:t>Idea can be extended or specialized to suit related needs</a:t>
            </a:r>
          </a:p>
          <a:p>
            <a:pPr lvl="1"/>
            <a:r>
              <a:rPr lang="en-US" dirty="0" smtClean="0"/>
              <a:t>Easily extendable and customizable</a:t>
            </a:r>
          </a:p>
        </p:txBody>
      </p:sp>
    </p:spTree>
    <p:extLst>
      <p:ext uri="{BB962C8B-B14F-4D97-AF65-F5344CB8AC3E}">
        <p14:creationId xmlns:p14="http://schemas.microsoft.com/office/powerpoint/2010/main" val="191307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WiRED System</a:t>
            </a:r>
            <a:endParaRPr lang="en-SG" dirty="0"/>
          </a:p>
        </p:txBody>
      </p:sp>
      <p:grpSp>
        <p:nvGrpSpPr>
          <p:cNvPr id="16" name="Group 15"/>
          <p:cNvGrpSpPr/>
          <p:nvPr/>
        </p:nvGrpSpPr>
        <p:grpSpPr>
          <a:xfrm>
            <a:off x="6732240" y="1201501"/>
            <a:ext cx="1438471" cy="1425785"/>
            <a:chOff x="6845693" y="1573765"/>
            <a:chExt cx="1438471" cy="1425785"/>
          </a:xfrm>
        </p:grpSpPr>
        <p:pic>
          <p:nvPicPr>
            <p:cNvPr id="1026" name="Picture 2" descr="http://sr.photos3.fotosearch.com/bthumb/CSP/CSP147/k147741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1064" y="1573765"/>
              <a:ext cx="1403100" cy="1056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845693" y="2630218"/>
              <a:ext cx="1438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Cloud Server</a:t>
              </a:r>
              <a:endParaRPr lang="en-SG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20072" y="2996952"/>
            <a:ext cx="1131114" cy="1500260"/>
            <a:chOff x="5220072" y="3173663"/>
            <a:chExt cx="1131114" cy="150026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3173663"/>
              <a:ext cx="1131114" cy="113111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06074" y="4304591"/>
              <a:ext cx="959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Internet</a:t>
              </a:r>
              <a:endParaRPr lang="en-SG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89850" y="2860498"/>
            <a:ext cx="1395779" cy="1395779"/>
            <a:chOff x="2641116" y="2792611"/>
            <a:chExt cx="1395779" cy="13957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116" y="2792611"/>
              <a:ext cx="1395779" cy="139577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002214" y="3819058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Wi-Fi</a:t>
              </a:r>
              <a:endParaRPr lang="en-SG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1560" y="1911262"/>
            <a:ext cx="1756659" cy="1236569"/>
            <a:chOff x="755575" y="1833346"/>
            <a:chExt cx="1729257" cy="12449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78" b="81051" l="19749" r="819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87" t="25145" r="18101" b="18978"/>
            <a:stretch/>
          </p:blipFill>
          <p:spPr>
            <a:xfrm>
              <a:off x="755575" y="1833346"/>
              <a:ext cx="1729257" cy="87557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27583" y="2708920"/>
              <a:ext cx="1585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WiRED Device</a:t>
              </a:r>
              <a:endParaRPr lang="en-SG" dirty="0"/>
            </a:p>
          </p:txBody>
        </p:sp>
      </p:grpSp>
      <p:cxnSp>
        <p:nvCxnSpPr>
          <p:cNvPr id="28" name="Straight Arrow Connector 27"/>
          <p:cNvCxnSpPr>
            <a:endCxn id="4" idx="1"/>
          </p:cNvCxnSpPr>
          <p:nvPr/>
        </p:nvCxnSpPr>
        <p:spPr>
          <a:xfrm>
            <a:off x="2368219" y="2860498"/>
            <a:ext cx="921631" cy="6978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3"/>
            <a:endCxn id="9" idx="1"/>
          </p:cNvCxnSpPr>
          <p:nvPr/>
        </p:nvCxnSpPr>
        <p:spPr>
          <a:xfrm>
            <a:off x="4685629" y="3558388"/>
            <a:ext cx="534443" cy="4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0" idx="1"/>
          </p:cNvCxnSpPr>
          <p:nvPr/>
        </p:nvCxnSpPr>
        <p:spPr>
          <a:xfrm flipV="1">
            <a:off x="6241928" y="2442620"/>
            <a:ext cx="490312" cy="7021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265183" y="3886945"/>
            <a:ext cx="827097" cy="7296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968767" y="3683739"/>
            <a:ext cx="1512168" cy="2740426"/>
            <a:chOff x="6968767" y="3683739"/>
            <a:chExt cx="1512168" cy="2740426"/>
          </a:xfrm>
        </p:grpSpPr>
        <p:grpSp>
          <p:nvGrpSpPr>
            <p:cNvPr id="8" name="Group 7"/>
            <p:cNvGrpSpPr/>
            <p:nvPr/>
          </p:nvGrpSpPr>
          <p:grpSpPr>
            <a:xfrm>
              <a:off x="7224292" y="3683739"/>
              <a:ext cx="1001118" cy="2056352"/>
              <a:chOff x="2411761" y="3212975"/>
              <a:chExt cx="1645756" cy="338047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361" b="93534" l="35400" r="63600">
                            <a14:foregroundMark x1="47500" y1="45865" x2="47500" y2="45865"/>
                            <a14:foregroundMark x1="52400" y1="44211" x2="52400" y2="44211"/>
                            <a14:foregroundMark x1="46800" y1="24662" x2="46800" y2="24662"/>
                            <a14:foregroundMark x1="62600" y1="7068" x2="62600" y2="7068"/>
                            <a14:foregroundMark x1="52800" y1="46316" x2="52800" y2="463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38" t="3817" r="35825" b="6184"/>
              <a:stretch/>
            </p:blipFill>
            <p:spPr>
              <a:xfrm>
                <a:off x="2411761" y="3212975"/>
                <a:ext cx="1645756" cy="3380473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55776" y="3789040"/>
                <a:ext cx="1368152" cy="23762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7914" y="4279230"/>
                <a:ext cx="1366014" cy="1366014"/>
              </a:xfrm>
              <a:prstGeom prst="rect">
                <a:avLst/>
              </a:prstGeom>
            </p:spPr>
          </p:pic>
        </p:grpSp>
        <p:sp>
          <p:nvSpPr>
            <p:cNvPr id="43" name="TextBox 42"/>
            <p:cNvSpPr txBox="1"/>
            <p:nvPr/>
          </p:nvSpPr>
          <p:spPr>
            <a:xfrm>
              <a:off x="6968767" y="5777834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WiRED Application</a:t>
              </a:r>
              <a:endParaRPr lang="en-SG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11560" y="4175284"/>
            <a:ext cx="2479833" cy="1925715"/>
            <a:chOff x="437846" y="4251783"/>
            <a:chExt cx="2479833" cy="1925715"/>
          </a:xfrm>
        </p:grpSpPr>
        <p:pic>
          <p:nvPicPr>
            <p:cNvPr id="1032" name="Picture 8" descr="http://media1.sg.88db.com/sg_UploadFiles/2008/07/07/2D881337-7AE1-4548-B542-15BAEF121225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990" y="4251783"/>
              <a:ext cx="1969764" cy="128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p.globalsources.com/IMAGES/PDT/B1033776898/Cooling-Fan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444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46" y="4701378"/>
              <a:ext cx="1476120" cy="147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www.wired.com/reviews/wp-content/uploads/2012/11/vizio-60-inch-razor2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52" b="99683" l="2690" r="947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882" y="4727244"/>
              <a:ext cx="1504797" cy="1276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/>
          <p:cNvSpPr txBox="1"/>
          <p:nvPr/>
        </p:nvSpPr>
        <p:spPr>
          <a:xfrm>
            <a:off x="1151576" y="59997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IR Appliances</a:t>
            </a:r>
            <a:endParaRPr lang="en-SG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03648" y="3212976"/>
            <a:ext cx="182948" cy="1043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2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WiRED</a:t>
            </a:r>
            <a:r>
              <a:rPr lang="en-US" dirty="0" smtClean="0"/>
              <a:t> Device Prototype</a:t>
            </a:r>
            <a:endParaRPr lang="en-US" dirty="0"/>
          </a:p>
        </p:txBody>
      </p:sp>
      <p:pic>
        <p:nvPicPr>
          <p:cNvPr id="7" name="Picture 6" descr="457341_576760025707671_1606132807_o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71094" l="2344" r="58105">
                        <a14:foregroundMark x1="31348" y1="25130" x2="31348" y2="25130"/>
                        <a14:foregroundMark x1="32324" y1="28776" x2="32324" y2="28776"/>
                        <a14:foregroundMark x1="26074" y1="27474" x2="26074" y2="27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614" b="26332"/>
          <a:stretch/>
        </p:blipFill>
        <p:spPr>
          <a:xfrm>
            <a:off x="1763688" y="1700808"/>
            <a:ext cx="5064510" cy="50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4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08304" y="0"/>
            <a:ext cx="18356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Internals</a:t>
            </a:r>
            <a:endParaRPr lang="en-US" dirty="0"/>
          </a:p>
        </p:txBody>
      </p:sp>
      <p:pic>
        <p:nvPicPr>
          <p:cNvPr id="4" name="Picture 3" descr="photo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9879" l="0" r="98638">
                        <a14:foregroundMark x1="39628" y1="37651" x2="39628" y2="37651"/>
                        <a14:foregroundMark x1="31684" y1="37470" x2="31684" y2="37470"/>
                        <a14:foregroundMark x1="28870" y1="37228" x2="15615" y2="37046"/>
                        <a14:backgroundMark x1="17658" y1="30145" x2="17658" y2="30145"/>
                        <a14:backgroundMark x1="20291" y1="15799" x2="17476" y2="33717"/>
                        <a14:backgroundMark x1="18248" y1="35351" x2="21380" y2="35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2926"/>
          <a:stretch/>
        </p:blipFill>
        <p:spPr>
          <a:xfrm>
            <a:off x="0" y="1997648"/>
            <a:ext cx="8876423" cy="48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5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Atmega 328P Microcontroller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04" y="1828800"/>
            <a:ext cx="4204931" cy="4191000"/>
          </a:xfrm>
        </p:spPr>
        <p:txBody>
          <a:bodyPr/>
          <a:lstStyle/>
          <a:p>
            <a:r>
              <a:rPr lang="en-US" dirty="0" smtClean="0"/>
              <a:t>Uses the open source Arduino Libraries such as Arduino 1.01, Timer Library and IRRemote Library and the Nano Development platform</a:t>
            </a:r>
          </a:p>
          <a:p>
            <a:r>
              <a:rPr lang="en-US" dirty="0" smtClean="0"/>
              <a:t>All Code is written in pure C++ and is compiled on Atmel Studio</a:t>
            </a:r>
          </a:p>
          <a:p>
            <a:r>
              <a:rPr lang="en-US" dirty="0" smtClean="0"/>
              <a:t>Easy to use Hardware API’s that allow communication with the IR Sensors and Wireless Modules</a:t>
            </a:r>
          </a:p>
          <a:p>
            <a:r>
              <a:rPr lang="en-US" dirty="0" smtClean="0"/>
              <a:t>Cost of an Atmega 328P Chip (5 USD)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0848"/>
            <a:ext cx="2044576" cy="31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WiFly RNXV Wireless-N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04" y="1828800"/>
            <a:ext cx="4204931" cy="4191000"/>
          </a:xfrm>
        </p:spPr>
        <p:txBody>
          <a:bodyPr/>
          <a:lstStyle/>
          <a:p>
            <a:r>
              <a:rPr lang="en-US" dirty="0" smtClean="0"/>
              <a:t>Wireless Module that uses the Roving Wireless chipset</a:t>
            </a:r>
          </a:p>
          <a:p>
            <a:r>
              <a:rPr lang="en-US" dirty="0" smtClean="0"/>
              <a:t>Performs TCP Communications with WiRED Server and also listens to commands from WiRED Server</a:t>
            </a:r>
          </a:p>
          <a:p>
            <a:r>
              <a:rPr lang="en-US" dirty="0" smtClean="0"/>
              <a:t>Acts as an EEPROM to hold authentication data and WiFi data</a:t>
            </a:r>
          </a:p>
          <a:p>
            <a:r>
              <a:rPr lang="en-US" dirty="0" smtClean="0"/>
              <a:t>Extremely low power consumption (100mA on load)</a:t>
            </a:r>
          </a:p>
          <a:p>
            <a:r>
              <a:rPr lang="en-US" dirty="0" smtClean="0"/>
              <a:t>Communicates and works together with the Atmega 328P Microcontroller</a:t>
            </a:r>
          </a:p>
          <a:p>
            <a:r>
              <a:rPr lang="en-US" dirty="0" smtClean="0"/>
              <a:t>Cost an an RNXV Module (30 USD)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3" b="98167" l="2667" r="96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2204864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420888"/>
            <a:ext cx="2160240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System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04" y="1828800"/>
            <a:ext cx="4204931" cy="4191000"/>
          </a:xfrm>
        </p:spPr>
        <p:txBody>
          <a:bodyPr/>
          <a:lstStyle/>
          <a:p>
            <a:r>
              <a:rPr lang="en-US" dirty="0" smtClean="0"/>
              <a:t>Uses a standard range IR Transmitter, a IR Receiver tuned at 38khz and a standard NPN BJT for amplification.</a:t>
            </a:r>
          </a:p>
          <a:p>
            <a:r>
              <a:rPr lang="en-US" dirty="0" smtClean="0"/>
              <a:t>Microcontroller performs modulation of IR Signal when sending</a:t>
            </a:r>
          </a:p>
          <a:p>
            <a:r>
              <a:rPr lang="en-US" dirty="0" smtClean="0"/>
              <a:t>IR Receiver performs demodulation of IR Signal when receiving</a:t>
            </a:r>
          </a:p>
          <a:p>
            <a:r>
              <a:rPr lang="en-US" dirty="0" smtClean="0"/>
              <a:t>Extremely low power consumption (10mA on load)</a:t>
            </a:r>
          </a:p>
          <a:p>
            <a:r>
              <a:rPr lang="en-US" dirty="0" smtClean="0"/>
              <a:t>Communicates and works together with the Atmega 328P Microcontroller</a:t>
            </a:r>
          </a:p>
          <a:p>
            <a:r>
              <a:rPr lang="en-US" dirty="0" smtClean="0"/>
              <a:t>Cost of components (10 USD)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72816"/>
            <a:ext cx="2160240" cy="2160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501008"/>
            <a:ext cx="2208245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D0870B-5333-4B89-B14A-85A8EA464D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404</Words>
  <Application>Microsoft Macintosh PowerPoint</Application>
  <PresentationFormat>On-screen Show (4:3)</PresentationFormat>
  <Paragraphs>61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Business Contrast 16x9</vt:lpstr>
      <vt:lpstr>WiRED</vt:lpstr>
      <vt:lpstr>Problems</vt:lpstr>
      <vt:lpstr>What is WiRED?</vt:lpstr>
      <vt:lpstr>WiRED System</vt:lpstr>
      <vt:lpstr>The WiRED Device Prototype</vt:lpstr>
      <vt:lpstr>Internals</vt:lpstr>
      <vt:lpstr>Atmega 328P Microcontroller</vt:lpstr>
      <vt:lpstr>WiFly RNXV Wireless-N Module</vt:lpstr>
      <vt:lpstr>IR System Components</vt:lpstr>
      <vt:lpstr>The WiRED Device Prototype</vt:lpstr>
      <vt:lpstr>Server and App</vt:lpstr>
      <vt:lpstr>Server</vt:lpstr>
      <vt:lpstr>App Home Page</vt:lpstr>
      <vt:lpstr>App Login Page</vt:lpstr>
      <vt:lpstr>WiRED One-touch Configuration</vt:lpstr>
      <vt:lpstr>All your IR Devices on the cloud</vt:lpstr>
      <vt:lpstr>Manage your IR Commands</vt:lpstr>
      <vt:lpstr>Virtual Remote</vt:lpstr>
      <vt:lpstr>Scheduling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2013-07-17T21:23:54Z</dcterms:created>
  <dcterms:modified xsi:type="dcterms:W3CDTF">2013-08-28T05:29:08Z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